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3200" b="1" dirty="0"/>
              <a:t>تحليل نظام الفهرسة التقليدي </a:t>
            </a:r>
            <a:r>
              <a:rPr lang="ar-JO" sz="3200" b="1" dirty="0" smtClean="0"/>
              <a:t>القائم</a:t>
            </a:r>
            <a:endParaRPr lang="ar-JO" sz="3200"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JO" b="1" dirty="0" smtClean="0"/>
              <a:t>ويعتمد </a:t>
            </a:r>
            <a:r>
              <a:rPr lang="ar-JO" b="1" dirty="0"/>
              <a:t>في هذا المجال على (سجل الرف) </a:t>
            </a:r>
            <a:r>
              <a:rPr lang="en-US" b="1" dirty="0"/>
              <a:t>Shelf list </a:t>
            </a:r>
            <a:r>
              <a:rPr lang="ar-JO" b="1" dirty="0"/>
              <a:t>باعتباره القائمة الكاملة لموجودات أي مكتبة حيث يتم تدقيقه لغرض التأكد من المعلومات البيولوغرافية واكتمالها وصحتها ووقتها وأحياناً لغرض إضافة حقول جديدة لقاعدة البيانات.</a:t>
            </a:r>
            <a:r>
              <a:rPr lang="ar-JO" dirty="0"/>
              <a:t/>
            </a:r>
            <a:br>
              <a:rPr lang="ar-JO" dirty="0"/>
            </a:br>
            <a:r>
              <a:rPr lang="ar-JO" b="1" dirty="0"/>
              <a:t>وتفيد عملية تحليل فهرس أو سجل الرف في الجوانب التالية:</a:t>
            </a:r>
            <a:r>
              <a:rPr lang="ar-JO" dirty="0"/>
              <a:t/>
            </a:r>
            <a:br>
              <a:rPr lang="ar-JO" dirty="0"/>
            </a:br>
            <a:r>
              <a:rPr lang="ar-JO" b="1" dirty="0"/>
              <a:t>1- الوقوف على الأخطاء في الفهرس العام.</a:t>
            </a:r>
            <a:r>
              <a:rPr lang="ar-JO" dirty="0"/>
              <a:t/>
            </a:r>
            <a:br>
              <a:rPr lang="ar-JO" dirty="0"/>
            </a:br>
            <a:r>
              <a:rPr lang="ar-JO" b="1" dirty="0"/>
              <a:t>2- الوقوف على النقص في بعض بيانات الوصف البيولوغرافي.</a:t>
            </a:r>
            <a:r>
              <a:rPr lang="ar-JO" dirty="0"/>
              <a:t/>
            </a:r>
            <a:br>
              <a:rPr lang="ar-JO" dirty="0"/>
            </a:br>
            <a:r>
              <a:rPr lang="ar-JO" b="1" dirty="0"/>
              <a:t>3- أية اختلافات وتناقضات في اعتماد قواعد الفهرسة وتحديد المداخل وصيغها ( الفهرسة الوصفية).</a:t>
            </a:r>
            <a:r>
              <a:rPr lang="ar-JO" dirty="0"/>
              <a:t/>
            </a:r>
            <a:br>
              <a:rPr lang="ar-JO" dirty="0"/>
            </a:br>
            <a:r>
              <a:rPr lang="ar-JO" b="1" dirty="0"/>
              <a:t>4- أية اختلافات وتناقضات في اعتماد الفهرسة الموضوعية والتحليل الموصوعي.</a:t>
            </a:r>
            <a:r>
              <a:rPr lang="ar-JO" dirty="0"/>
              <a:t/>
            </a:r>
            <a:br>
              <a:rPr lang="ar-JO" dirty="0"/>
            </a:br>
            <a:r>
              <a:rPr lang="ar-JO" b="1" dirty="0"/>
              <a:t>5- تساعدنا في تصميم مصفوفة المجموعة </a:t>
            </a:r>
            <a:r>
              <a:rPr lang="en-US" b="1" dirty="0"/>
              <a:t>Holding Matrix .</a:t>
            </a:r>
            <a:r>
              <a:rPr lang="en-US" dirty="0"/>
              <a:t/>
            </a:r>
            <a:br>
              <a:rPr lang="en-US" dirty="0"/>
            </a:br>
            <a:endParaRPr lang="ar-JO" dirty="0"/>
          </a:p>
        </p:txBody>
      </p:sp>
    </p:spTree>
    <p:extLst>
      <p:ext uri="{BB962C8B-B14F-4D97-AF65-F5344CB8AC3E}">
        <p14:creationId xmlns:p14="http://schemas.microsoft.com/office/powerpoint/2010/main" val="215737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JO" b="1" dirty="0"/>
              <a:t>وبهذه الطريقة نضمن سيطرة كاملة على العمل وإمكانية التوسع في حقول التسجيلة البيولوغرافية لقاعدة البيانات.</a:t>
            </a:r>
            <a:r>
              <a:rPr lang="ar-JO" dirty="0"/>
              <a:t/>
            </a:r>
            <a:br>
              <a:rPr lang="ar-JO" dirty="0"/>
            </a:br>
            <a:r>
              <a:rPr lang="ar-JO" b="1" dirty="0"/>
              <a:t>وبعد الانتهاء من تحليل سجل (فهرس) الرف يجب إعداد قائمة بالنتائج التي وصلت إليها خاصة ما يخص الأخطاء والنواقص التي رصدت في الفهرس العام. ويعد تحليل الفهرس (سجل) الرف بطريقتين:</a:t>
            </a:r>
            <a:r>
              <a:rPr lang="ar-JO" dirty="0"/>
              <a:t/>
            </a:r>
            <a:br>
              <a:rPr lang="ar-JO" dirty="0"/>
            </a:br>
            <a:r>
              <a:rPr lang="ar-JO" b="1" dirty="0"/>
              <a:t>1- اختيار عينات </a:t>
            </a:r>
            <a:r>
              <a:rPr lang="en-US" b="1" dirty="0"/>
              <a:t>Samples.</a:t>
            </a:r>
            <a:r>
              <a:rPr lang="en-US" dirty="0"/>
              <a:t/>
            </a:r>
            <a:br>
              <a:rPr lang="en-US" dirty="0"/>
            </a:br>
            <a:r>
              <a:rPr lang="en-US" b="1" dirty="0"/>
              <a:t>2- </a:t>
            </a:r>
            <a:r>
              <a:rPr lang="ar-JO" b="1" dirty="0"/>
              <a:t>جرد كل فهرس (سجل) الرف بطاقة بطاقة.</a:t>
            </a:r>
            <a:r>
              <a:rPr lang="ar-JO" dirty="0"/>
              <a:t/>
            </a:r>
            <a:br>
              <a:rPr lang="ar-JO" dirty="0"/>
            </a:br>
            <a:r>
              <a:rPr lang="ar-JO" b="1" dirty="0"/>
              <a:t>وأهم ما يجب أن تحصل عليه بعد تحليل الفهرس البطاقي للمكتبة هو الآتي:-</a:t>
            </a:r>
            <a:r>
              <a:rPr lang="ar-JO" dirty="0"/>
              <a:t/>
            </a:r>
            <a:br>
              <a:rPr lang="ar-JO" dirty="0"/>
            </a:br>
            <a:r>
              <a:rPr lang="ar-JO" b="1" dirty="0"/>
              <a:t>1- فرز المجموعة إلى فئات موضوعية مثل: كتب الأطفال / الكتب المرجعية الدوريات/ المواد السمعية والبصرية.</a:t>
            </a:r>
            <a:r>
              <a:rPr lang="ar-JO" dirty="0"/>
              <a:t/>
            </a:r>
            <a:br>
              <a:rPr lang="ar-JO" dirty="0"/>
            </a:br>
            <a:endParaRPr lang="ar-JO" dirty="0"/>
          </a:p>
        </p:txBody>
      </p:sp>
    </p:spTree>
    <p:extLst>
      <p:ext uri="{BB962C8B-B14F-4D97-AF65-F5344CB8AC3E}">
        <p14:creationId xmlns:p14="http://schemas.microsoft.com/office/powerpoint/2010/main" val="367633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JO" b="1" dirty="0"/>
              <a:t>2- ضمن كل مجموعة تستطيع حصر المشاكل التالية :</a:t>
            </a:r>
            <a:r>
              <a:rPr lang="ar-JO" dirty="0"/>
              <a:t/>
            </a:r>
            <a:br>
              <a:rPr lang="ar-JO" dirty="0"/>
            </a:br>
            <a:r>
              <a:rPr lang="ar-JO" b="1" dirty="0"/>
              <a:t>أ. النواقص.</a:t>
            </a:r>
            <a:r>
              <a:rPr lang="ar-JO" dirty="0"/>
              <a:t/>
            </a:r>
            <a:br>
              <a:rPr lang="ar-JO" dirty="0"/>
            </a:br>
            <a:r>
              <a:rPr lang="ar-JO" b="1" dirty="0"/>
              <a:t>ب. الوصف البيولوغرافي غير المتكامل.</a:t>
            </a:r>
            <a:r>
              <a:rPr lang="ar-JO" dirty="0"/>
              <a:t/>
            </a:r>
            <a:br>
              <a:rPr lang="ar-JO" dirty="0"/>
            </a:br>
            <a:r>
              <a:rPr lang="ar-JO" b="1" dirty="0"/>
              <a:t>ج. نقص رد ذس الموضوعات.</a:t>
            </a:r>
            <a:r>
              <a:rPr lang="ar-JO" dirty="0"/>
              <a:t/>
            </a:r>
            <a:br>
              <a:rPr lang="ar-JO" dirty="0"/>
            </a:br>
            <a:r>
              <a:rPr lang="ar-JO" b="1" dirty="0"/>
              <a:t>د. الكتب المفقودة.</a:t>
            </a:r>
            <a:r>
              <a:rPr lang="ar-JO" dirty="0"/>
              <a:t/>
            </a:r>
            <a:br>
              <a:rPr lang="ar-JO" dirty="0"/>
            </a:br>
            <a:r>
              <a:rPr lang="ar-JO" b="1" dirty="0"/>
              <a:t>هـ. الكتب التالفة.</a:t>
            </a:r>
            <a:r>
              <a:rPr lang="ar-JO" dirty="0"/>
              <a:t/>
            </a:r>
            <a:br>
              <a:rPr lang="ar-JO" dirty="0"/>
            </a:br>
            <a:r>
              <a:rPr lang="ar-JO" b="1" dirty="0"/>
              <a:t>3- أما بالنسبة للدوريات لإغنه مطلوب حصر الآتي:</a:t>
            </a:r>
            <a:r>
              <a:rPr lang="ar-JO" dirty="0"/>
              <a:t/>
            </a:r>
            <a:br>
              <a:rPr lang="ar-JO" dirty="0"/>
            </a:br>
            <a:r>
              <a:rPr lang="ar-JO" b="1" dirty="0"/>
              <a:t>أ. ما هي الأعداد الناقصة لكل عنوان.</a:t>
            </a:r>
            <a:r>
              <a:rPr lang="ar-JO" dirty="0"/>
              <a:t/>
            </a:r>
            <a:br>
              <a:rPr lang="ar-JO" dirty="0"/>
            </a:br>
            <a:r>
              <a:rPr lang="ar-JO" b="1" dirty="0"/>
              <a:t>ب. ما هي العناوين المتكاملة.</a:t>
            </a:r>
            <a:r>
              <a:rPr lang="ar-JO" dirty="0"/>
              <a:t/>
            </a:r>
            <a:br>
              <a:rPr lang="ar-JO" dirty="0"/>
            </a:br>
            <a:r>
              <a:rPr lang="ar-JO" b="1" dirty="0"/>
              <a:t>ج. ما هي النواقص (كمفقودات) ضمن كل عنوان.</a:t>
            </a:r>
            <a:r>
              <a:rPr lang="ar-JO" dirty="0"/>
              <a:t/>
            </a:r>
            <a:br>
              <a:rPr lang="ar-JO" dirty="0"/>
            </a:br>
            <a:r>
              <a:rPr lang="ar-JO" b="1" dirty="0"/>
              <a:t>4- المكررات من الكتب. ومن الطبيعي أن تشمل الحوسبة إدخال الكتاب مرة واحدة.</a:t>
            </a:r>
            <a:r>
              <a:rPr lang="ar-JO" dirty="0"/>
              <a:t/>
            </a:r>
            <a:br>
              <a:rPr lang="ar-JO" dirty="0"/>
            </a:br>
            <a:endParaRPr lang="ar-JO" dirty="0"/>
          </a:p>
        </p:txBody>
      </p:sp>
    </p:spTree>
    <p:extLst>
      <p:ext uri="{BB962C8B-B14F-4D97-AF65-F5344CB8AC3E}">
        <p14:creationId xmlns:p14="http://schemas.microsoft.com/office/powerpoint/2010/main" val="329292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JO" b="1" dirty="0"/>
              <a:t>5- نستطيع أيضاً أن نصل إلى الحقائق التالية كنتيجة حتمية لتحليل فهرس الرف وهي:</a:t>
            </a:r>
            <a:r>
              <a:rPr lang="ar-JO" dirty="0"/>
              <a:t/>
            </a:r>
            <a:br>
              <a:rPr lang="ar-JO" dirty="0"/>
            </a:br>
            <a:r>
              <a:rPr lang="ar-JO" b="1" dirty="0"/>
              <a:t>أ. بطاقات فهرس رف مفقودة والكتب موجودة على الرف.</a:t>
            </a:r>
            <a:r>
              <a:rPr lang="ar-JO" dirty="0"/>
              <a:t/>
            </a:r>
            <a:br>
              <a:rPr lang="ar-JO" dirty="0"/>
            </a:br>
            <a:r>
              <a:rPr lang="ar-JO" b="1" dirty="0"/>
              <a:t>ب. كتب موجودة على الرف وبطاقاتها مفقودة.</a:t>
            </a:r>
            <a:r>
              <a:rPr lang="ar-JO" dirty="0"/>
              <a:t/>
            </a:r>
            <a:br>
              <a:rPr lang="ar-JO" dirty="0"/>
            </a:br>
            <a:r>
              <a:rPr lang="ar-JO" b="1" dirty="0"/>
              <a:t>ج. بطاقات فهرس رف لكتب تم التخلص منها أو أرسلت إلى مكتبات أخرى مثلاً.</a:t>
            </a:r>
            <a:r>
              <a:rPr lang="ar-JO" dirty="0"/>
              <a:t/>
            </a:r>
            <a:br>
              <a:rPr lang="ar-JO" dirty="0"/>
            </a:br>
            <a:r>
              <a:rPr lang="ar-JO" b="1" dirty="0"/>
              <a:t>وهكذا نجد أننا حصرنا حصراً مكتاملاً كل ما هو موجود مع المشكلات والأخطاء وبعدها تقرر المكتبة حوسبة ماذا واستبعاد ماذا بموجب هذه المعطيات. وأهم ما ترصده المكتبة هي تلك البطاقات التي تضم كميات محددة جداً من بيانات الوصف الببليوغراقي التي لا يمكن ان تؤدي إلى تكوين تسجيلة (</a:t>
            </a:r>
            <a:r>
              <a:rPr lang="en-US" b="1" dirty="0"/>
              <a:t>Record) </a:t>
            </a:r>
            <a:r>
              <a:rPr lang="ar-JO" b="1" dirty="0"/>
              <a:t>ذات معنى أو مغزى معلوماتي يمكن أن يستفاد منها أي طالب معلومات. وهنا على المكتبة أن تقرر هل تدخلها في القاعدة أن تستبعدها أم تعيد فهرستها؟</a:t>
            </a:r>
            <a:r>
              <a:rPr lang="ar-JO" dirty="0"/>
              <a:t/>
            </a:r>
            <a:br>
              <a:rPr lang="ar-JO" dirty="0"/>
            </a:br>
            <a:r>
              <a:rPr lang="ar-JO" b="1" dirty="0"/>
              <a:t>الإجابة تتوقف على حجم وعدد هذه البطاقات . وغالباً ما تكون قليلة أو لا تشكل إلا نسبة ضئيلة من حجم فهارس المكتبة وإلا فان النتيجة هي كارثة للمكتبة – بمعنى أن فهارسها بالأساس غير صالحة يدوياً ولاكن مصدراً مهماً للاسترجاع!</a:t>
            </a:r>
            <a:r>
              <a:rPr lang="ar-JO" dirty="0"/>
              <a:t/>
            </a:r>
            <a:br>
              <a:rPr lang="ar-JO" dirty="0"/>
            </a:br>
            <a:r>
              <a:rPr lang="ar-JO" b="1" dirty="0"/>
              <a:t>ومن أهم الخطوات اللاحقة لتحليل الفهرس (سجل) الرف هو إعداد ما يعرف (بمصفوفة مجموعات المكتبة) </a:t>
            </a:r>
            <a:r>
              <a:rPr lang="en-US" b="1" dirty="0"/>
              <a:t>Holding Matrix </a:t>
            </a:r>
            <a:r>
              <a:rPr lang="ar-JO" b="1" dirty="0"/>
              <a:t>وهي عبارة عن مصفوفة ( أشبه بالجدول) توضح العلاقات بين المواد المختلفة في المكتبة ومواقعها وحالاتها وتفيد في عملية الفهرسة المحوسبة لتوضيح العلاقات وتحديد بعض الحقول التالية. ومن الضروري متابعة المصفوفة وتحديثها باستمرار فكلما دخلت مادة جديدة إلى الحوسبة ( ملفات حاسوب </a:t>
            </a:r>
            <a:r>
              <a:rPr lang="en-US" b="1" dirty="0"/>
              <a:t>CD-Rims .. </a:t>
            </a:r>
            <a:r>
              <a:rPr lang="ar-JO" b="1" dirty="0"/>
              <a:t>الخ .</a:t>
            </a:r>
            <a:r>
              <a:rPr lang="ar-JO" dirty="0"/>
              <a:t/>
            </a:r>
            <a:br>
              <a:rPr lang="ar-JO" dirty="0"/>
            </a:br>
            <a:endParaRPr lang="ar-JO" dirty="0"/>
          </a:p>
        </p:txBody>
      </p:sp>
    </p:spTree>
    <p:extLst>
      <p:ext uri="{BB962C8B-B14F-4D97-AF65-F5344CB8AC3E}">
        <p14:creationId xmlns:p14="http://schemas.microsoft.com/office/powerpoint/2010/main" val="238780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en-US" dirty="0"/>
              <a:t/>
            </a:r>
            <a:br>
              <a:rPr lang="en-US" dirty="0"/>
            </a:br>
            <a:r>
              <a:rPr lang="ar-JO" b="1" dirty="0" smtClean="0"/>
              <a:t>وتضم </a:t>
            </a:r>
            <a:r>
              <a:rPr lang="ar-JO" b="1" dirty="0"/>
              <a:t>المصفوفة المعلومات التالية:</a:t>
            </a:r>
            <a:r>
              <a:rPr lang="ar-JO" dirty="0"/>
              <a:t/>
            </a:r>
            <a:br>
              <a:rPr lang="ar-JO" dirty="0"/>
            </a:br>
            <a:r>
              <a:rPr lang="ar-JO" b="1" dirty="0"/>
              <a:t>1- اسم المكتبة / اسم الفرع – إذا كانت للمكتبة فروع مختلفة.</a:t>
            </a:r>
            <a:r>
              <a:rPr lang="ar-JO" dirty="0"/>
              <a:t/>
            </a:r>
            <a:br>
              <a:rPr lang="ar-JO" dirty="0"/>
            </a:br>
            <a:r>
              <a:rPr lang="ar-JO" b="1" dirty="0"/>
              <a:t>2- طبيعة المادة / كتاب / دورية / فديو/ فلم / قرص ممغنط/ ملف حاسوب..</a:t>
            </a:r>
            <a:r>
              <a:rPr lang="ar-JO" dirty="0"/>
              <a:t/>
            </a:r>
            <a:br>
              <a:rPr lang="ar-JO" dirty="0"/>
            </a:br>
            <a:r>
              <a:rPr lang="ar-JO" b="1" dirty="0"/>
              <a:t>3- مواصفات أو صفة المادة/ كتب أطفال / كتب قانونية / دراسات عليا/ مراجع.</a:t>
            </a:r>
            <a:r>
              <a:rPr lang="ar-JO" dirty="0"/>
              <a:t/>
            </a:r>
            <a:br>
              <a:rPr lang="ar-JO" dirty="0"/>
            </a:br>
            <a:r>
              <a:rPr lang="ar-JO" b="1" dirty="0"/>
              <a:t>4- الموقع : أين بالضبط مكان وجود المادة داخل المكتبة. على الرف/ الرف الرئيسي/ قاعة المراجع / قاعة الدوريات… الخ.</a:t>
            </a:r>
            <a:r>
              <a:rPr lang="ar-JO" dirty="0"/>
              <a:t/>
            </a:r>
            <a:br>
              <a:rPr lang="ar-JO" dirty="0"/>
            </a:br>
            <a:r>
              <a:rPr lang="ar-JO" b="1" dirty="0"/>
              <a:t>5- مؤشرات وتحديد الموقع على الرف بالضبط.</a:t>
            </a:r>
            <a:r>
              <a:rPr lang="ar-JO" dirty="0"/>
              <a:t/>
            </a:r>
            <a:br>
              <a:rPr lang="ar-JO" dirty="0"/>
            </a:br>
            <a:r>
              <a:rPr lang="ar-JO" b="1" dirty="0"/>
              <a:t>6- حالة المادة من حيث الاستعارة : وهنا تقسم المجاميع إلى فئتين فقط مواد قابلة للاستعارة وتحدد بكلمة </a:t>
            </a:r>
            <a:r>
              <a:rPr lang="en-US" b="1" dirty="0"/>
              <a:t>Circulating </a:t>
            </a:r>
            <a:r>
              <a:rPr lang="ar-JO" b="1" dirty="0"/>
              <a:t>أو مواد لا يمكن خروجها خارج المكتبة وتكون استعارتها داخلية وتحدد بكلمة </a:t>
            </a:r>
            <a:r>
              <a:rPr lang="en-US" b="1" dirty="0"/>
              <a:t>Ref.</a:t>
            </a:r>
            <a:r>
              <a:rPr lang="en-US" dirty="0"/>
              <a:t/>
            </a:r>
            <a:br>
              <a:rPr lang="en-US" dirty="0"/>
            </a:br>
            <a:endParaRPr lang="ar-JO" dirty="0"/>
          </a:p>
        </p:txBody>
      </p:sp>
    </p:spTree>
    <p:extLst>
      <p:ext uri="{BB962C8B-B14F-4D97-AF65-F5344CB8AC3E}">
        <p14:creationId xmlns:p14="http://schemas.microsoft.com/office/powerpoint/2010/main" val="15447270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تحليل نظام الفهرسة التقليدي القائم</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نظام الفهرسة التقليدي القائم</dc:title>
  <dc:creator>gega</dc:creator>
  <cp:lastModifiedBy>gega</cp:lastModifiedBy>
  <cp:revision>1</cp:revision>
  <dcterms:created xsi:type="dcterms:W3CDTF">2019-12-20T08:30:08Z</dcterms:created>
  <dcterms:modified xsi:type="dcterms:W3CDTF">2019-12-20T13:48:41Z</dcterms:modified>
</cp:coreProperties>
</file>